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72" r:id="rId11"/>
    <p:sldId id="347" r:id="rId12"/>
    <p:sldId id="324" r:id="rId13"/>
    <p:sldId id="370" r:id="rId14"/>
    <p:sldId id="373" r:id="rId15"/>
    <p:sldId id="330" r:id="rId16"/>
    <p:sldId id="368" r:id="rId17"/>
    <p:sldId id="334" r:id="rId18"/>
    <p:sldId id="369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EDB200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norsjö'!$B$1</c:f>
              <c:strCache>
                <c:ptCount val="1"/>
                <c:pt idx="0">
                  <c:v>Norsjö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norsjö'!$B$2:$B$65</c:f>
              <c:numCache>
                <c:formatCode>General</c:formatCode>
                <c:ptCount val="64"/>
                <c:pt idx="0">
                  <c:v>5873</c:v>
                </c:pt>
                <c:pt idx="1">
                  <c:v>5830</c:v>
                </c:pt>
                <c:pt idx="2">
                  <c:v>5798</c:v>
                </c:pt>
                <c:pt idx="3">
                  <c:v>5794</c:v>
                </c:pt>
                <c:pt idx="4">
                  <c:v>5746</c:v>
                </c:pt>
                <c:pt idx="5">
                  <c:v>5748</c:v>
                </c:pt>
                <c:pt idx="6">
                  <c:v>5719</c:v>
                </c:pt>
                <c:pt idx="7">
                  <c:v>5627</c:v>
                </c:pt>
                <c:pt idx="8">
                  <c:v>5610</c:v>
                </c:pt>
                <c:pt idx="9">
                  <c:v>5545</c:v>
                </c:pt>
                <c:pt idx="10">
                  <c:v>5483</c:v>
                </c:pt>
                <c:pt idx="11">
                  <c:v>5445</c:v>
                </c:pt>
                <c:pt idx="12">
                  <c:v>5400</c:v>
                </c:pt>
                <c:pt idx="13">
                  <c:v>5384</c:v>
                </c:pt>
                <c:pt idx="14">
                  <c:v>5338</c:v>
                </c:pt>
                <c:pt idx="15">
                  <c:v>5349</c:v>
                </c:pt>
                <c:pt idx="16">
                  <c:v>5371</c:v>
                </c:pt>
                <c:pt idx="17">
                  <c:v>5333</c:v>
                </c:pt>
                <c:pt idx="18">
                  <c:v>5314</c:v>
                </c:pt>
                <c:pt idx="19">
                  <c:v>5244</c:v>
                </c:pt>
                <c:pt idx="20">
                  <c:v>5250</c:v>
                </c:pt>
                <c:pt idx="21">
                  <c:v>5120</c:v>
                </c:pt>
                <c:pt idx="22">
                  <c:v>5036</c:v>
                </c:pt>
                <c:pt idx="23">
                  <c:v>4960</c:v>
                </c:pt>
                <c:pt idx="24">
                  <c:v>4850</c:v>
                </c:pt>
                <c:pt idx="25">
                  <c:v>4804</c:v>
                </c:pt>
                <c:pt idx="26">
                  <c:v>4689</c:v>
                </c:pt>
                <c:pt idx="27">
                  <c:v>4642</c:v>
                </c:pt>
                <c:pt idx="28">
                  <c:v>4541</c:v>
                </c:pt>
                <c:pt idx="29">
                  <c:v>4478</c:v>
                </c:pt>
                <c:pt idx="30">
                  <c:v>4483</c:v>
                </c:pt>
                <c:pt idx="31">
                  <c:v>4466</c:v>
                </c:pt>
                <c:pt idx="32">
                  <c:v>4437</c:v>
                </c:pt>
                <c:pt idx="33">
                  <c:v>4380</c:v>
                </c:pt>
                <c:pt idx="34">
                  <c:v>4363</c:v>
                </c:pt>
                <c:pt idx="35">
                  <c:v>4361</c:v>
                </c:pt>
                <c:pt idx="36">
                  <c:v>4304</c:v>
                </c:pt>
                <c:pt idx="37">
                  <c:v>4237</c:v>
                </c:pt>
                <c:pt idx="38">
                  <c:v>4172</c:v>
                </c:pt>
                <c:pt idx="39">
                  <c:v>4175</c:v>
                </c:pt>
                <c:pt idx="40">
                  <c:v>4180</c:v>
                </c:pt>
                <c:pt idx="41">
                  <c:v>4176</c:v>
                </c:pt>
                <c:pt idx="42">
                  <c:v>4125</c:v>
                </c:pt>
                <c:pt idx="43">
                  <c:v>4086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F3-492B-A87D-99C7E64B5BEF}"/>
            </c:ext>
          </c:extLst>
        </c:ser>
        <c:ser>
          <c:idx val="1"/>
          <c:order val="1"/>
          <c:tx>
            <c:strRef>
              <c:f>'prognos norsjö'!$C$1</c:f>
              <c:strCache>
                <c:ptCount val="1"/>
                <c:pt idx="0">
                  <c:v>Prognos Norsjö</c:v>
                </c:pt>
              </c:strCache>
            </c:strRef>
          </c:tx>
          <c:spPr>
            <a:ln w="28575" cap="rnd">
              <a:solidFill>
                <a:srgbClr val="F49014"/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norsjö'!$C$2:$C$65</c:f>
              <c:numCache>
                <c:formatCode>General</c:formatCode>
                <c:ptCount val="64"/>
                <c:pt idx="43">
                  <c:v>4086</c:v>
                </c:pt>
                <c:pt idx="44" formatCode="0">
                  <c:v>4051.7813802682272</c:v>
                </c:pt>
                <c:pt idx="45" formatCode="0">
                  <c:v>4017.849327823862</c:v>
                </c:pt>
                <c:pt idx="46" formatCode="0">
                  <c:v>3984.2014427802096</c:v>
                </c:pt>
                <c:pt idx="47" formatCode="0">
                  <c:v>3950.8353453486689</c:v>
                </c:pt>
                <c:pt idx="48" formatCode="0">
                  <c:v>3917.7486756704179</c:v>
                </c:pt>
                <c:pt idx="49" formatCode="0">
                  <c:v>3884.939093649512</c:v>
                </c:pt>
                <c:pt idx="50" formatCode="0">
                  <c:v>3852.4042787873755</c:v>
                </c:pt>
                <c:pt idx="51" formatCode="0">
                  <c:v>3820.1419300186822</c:v>
                </c:pt>
                <c:pt idx="52" formatCode="0">
                  <c:v>3788.1497655486114</c:v>
                </c:pt>
                <c:pt idx="53" formatCode="0">
                  <c:v>3756.4255226914624</c:v>
                </c:pt>
                <c:pt idx="54" formatCode="0">
                  <c:v>3724.9669577106238</c:v>
                </c:pt>
                <c:pt idx="55" formatCode="0">
                  <c:v>3693.7718456598855</c:v>
                </c:pt>
                <c:pt idx="56" formatCode="0">
                  <c:v>3662.8379802260715</c:v>
                </c:pt>
                <c:pt idx="57" formatCode="0">
                  <c:v>3632.1631735729998</c:v>
                </c:pt>
                <c:pt idx="58" formatCode="0">
                  <c:v>3601.7452561867435</c:v>
                </c:pt>
                <c:pt idx="59" formatCode="0">
                  <c:v>3571.582076722189</c:v>
                </c:pt>
                <c:pt idx="60" formatCode="0">
                  <c:v>3541.6715018508794</c:v>
                </c:pt>
                <c:pt idx="61" formatCode="0">
                  <c:v>3512.0114161101319</c:v>
                </c:pt>
                <c:pt idx="62" formatCode="0">
                  <c:v>3482.5997217534223</c:v>
                </c:pt>
                <c:pt idx="63" formatCode="0">
                  <c:v>3453.4343386020132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F3-492B-A87D-99C7E64B5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8220320"/>
        <c:axId val="948222616"/>
      </c:lineChart>
      <c:lineChart>
        <c:grouping val="standard"/>
        <c:varyColors val="0"/>
        <c:ser>
          <c:idx val="2"/>
          <c:order val="2"/>
          <c:tx>
            <c:strRef>
              <c:f>'prognos norsjö'!$D$1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F3-492B-A87D-99C7E64B5BEF}"/>
            </c:ext>
          </c:extLst>
        </c:ser>
        <c:ser>
          <c:idx val="3"/>
          <c:order val="3"/>
          <c:tx>
            <c:strRef>
              <c:f>'prognos norsjö'!$E$1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F3-492B-A87D-99C7E64B5BEF}"/>
            </c:ext>
          </c:extLst>
        </c:ser>
        <c:ser>
          <c:idx val="4"/>
          <c:order val="4"/>
          <c:tx>
            <c:strRef>
              <c:f>'prognos norsjö'!$F$1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F3-492B-A87D-99C7E64B5BEF}"/>
            </c:ext>
          </c:extLst>
        </c:ser>
        <c:ser>
          <c:idx val="5"/>
          <c:order val="5"/>
          <c:tx>
            <c:strRef>
              <c:f>'prognos norsjö'!$G$1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norsjö'!$A$2:$A$65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norsjö'!$G$2:$G$65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FF3-492B-A87D-99C7E64B5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58896"/>
        <c:axId val="754358240"/>
      </c:lineChart>
      <c:catAx>
        <c:axId val="94822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8222616"/>
        <c:crosses val="autoZero"/>
        <c:auto val="1"/>
        <c:lblAlgn val="ctr"/>
        <c:lblOffset val="100"/>
        <c:noMultiLvlLbl val="0"/>
      </c:catAx>
      <c:valAx>
        <c:axId val="948222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8220320"/>
        <c:crosses val="autoZero"/>
        <c:crossBetween val="between"/>
      </c:valAx>
      <c:valAx>
        <c:axId val="75435824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4358896"/>
        <c:crosses val="max"/>
        <c:crossBetween val="between"/>
      </c:valAx>
      <c:catAx>
        <c:axId val="754358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543582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Norsjö!$B$23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Norsjö!$A$24:$A$39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F byggverksamhet</c:v>
                </c:pt>
                <c:pt idx="4">
                  <c:v>A jordbruk, skogsbruk och fiske</c:v>
                </c:pt>
                <c:pt idx="5">
                  <c:v>M+N företagstjänster</c:v>
                </c:pt>
                <c:pt idx="6">
                  <c:v>G handel</c:v>
                </c:pt>
                <c:pt idx="7">
                  <c:v>O offentlig förvaltning och försvar</c:v>
                </c:pt>
                <c:pt idx="8">
                  <c:v>R+S+T+U kulturella och personliga tjänster m.m.</c:v>
                </c:pt>
                <c:pt idx="9">
                  <c:v>H transport och magasinering</c:v>
                </c:pt>
                <c:pt idx="10">
                  <c:v>L fastighetsverksamhet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K finans- och försäkringsverksamhet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Norsjö!$B$24:$B$39</c:f>
              <c:numCache>
                <c:formatCode>0</c:formatCode>
                <c:ptCount val="15"/>
                <c:pt idx="0">
                  <c:v>330</c:v>
                </c:pt>
                <c:pt idx="1">
                  <c:v>59</c:v>
                </c:pt>
                <c:pt idx="2">
                  <c:v>138</c:v>
                </c:pt>
                <c:pt idx="3">
                  <c:v>5</c:v>
                </c:pt>
                <c:pt idx="4">
                  <c:v>34</c:v>
                </c:pt>
                <c:pt idx="5">
                  <c:v>58</c:v>
                </c:pt>
                <c:pt idx="6">
                  <c:v>63</c:v>
                </c:pt>
                <c:pt idx="7">
                  <c:v>56</c:v>
                </c:pt>
                <c:pt idx="8">
                  <c:v>43</c:v>
                </c:pt>
                <c:pt idx="9">
                  <c:v>13</c:v>
                </c:pt>
                <c:pt idx="10">
                  <c:v>23</c:v>
                </c:pt>
                <c:pt idx="11">
                  <c:v>21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DD-DC49-82CF-AEA9AC30C09D}"/>
            </c:ext>
          </c:extLst>
        </c:ser>
        <c:ser>
          <c:idx val="1"/>
          <c:order val="1"/>
          <c:tx>
            <c:strRef>
              <c:f>Norsjö!$C$23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Norsjö!$A$24:$A$39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F byggverksamhet</c:v>
                </c:pt>
                <c:pt idx="4">
                  <c:v>A jordbruk, skogsbruk och fiske</c:v>
                </c:pt>
                <c:pt idx="5">
                  <c:v>M+N företagstjänster</c:v>
                </c:pt>
                <c:pt idx="6">
                  <c:v>G handel</c:v>
                </c:pt>
                <c:pt idx="7">
                  <c:v>O offentlig förvaltning och försvar</c:v>
                </c:pt>
                <c:pt idx="8">
                  <c:v>R+S+T+U kulturella och personliga tjänster m.m.</c:v>
                </c:pt>
                <c:pt idx="9">
                  <c:v>H transport och magasinering</c:v>
                </c:pt>
                <c:pt idx="10">
                  <c:v>L fastighetsverksamhet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K finans- och försäkringsverksamhet</c:v>
                </c:pt>
                <c:pt idx="14">
                  <c:v>J information och kommunikation</c:v>
                </c:pt>
              </c:strCache>
            </c:strRef>
          </c:cat>
          <c:val>
            <c:numRef>
              <c:f>Norsjö!$C$24:$C$39</c:f>
              <c:numCache>
                <c:formatCode>0</c:formatCode>
                <c:ptCount val="15"/>
                <c:pt idx="0">
                  <c:v>83</c:v>
                </c:pt>
                <c:pt idx="1">
                  <c:v>270</c:v>
                </c:pt>
                <c:pt idx="2">
                  <c:v>23</c:v>
                </c:pt>
                <c:pt idx="3">
                  <c:v>154</c:v>
                </c:pt>
                <c:pt idx="4">
                  <c:v>121</c:v>
                </c:pt>
                <c:pt idx="5">
                  <c:v>53</c:v>
                </c:pt>
                <c:pt idx="6">
                  <c:v>34</c:v>
                </c:pt>
                <c:pt idx="7">
                  <c:v>22</c:v>
                </c:pt>
                <c:pt idx="8">
                  <c:v>30</c:v>
                </c:pt>
                <c:pt idx="9">
                  <c:v>58</c:v>
                </c:pt>
                <c:pt idx="10">
                  <c:v>24</c:v>
                </c:pt>
                <c:pt idx="11">
                  <c:v>10</c:v>
                </c:pt>
                <c:pt idx="12">
                  <c:v>19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DD-DC49-82CF-AEA9AC30C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0437688"/>
        <c:axId val="830441952"/>
      </c:barChart>
      <c:catAx>
        <c:axId val="83043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30441952"/>
        <c:crosses val="autoZero"/>
        <c:auto val="1"/>
        <c:lblAlgn val="ctr"/>
        <c:lblOffset val="100"/>
        <c:noMultiLvlLbl val="0"/>
      </c:catAx>
      <c:valAx>
        <c:axId val="83044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30437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Norsjö!$E$42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Norsjö!$A$43:$A$58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Norsjö!$E$43:$E$58</c:f>
              <c:numCache>
                <c:formatCode>0%</c:formatCode>
                <c:ptCount val="15"/>
                <c:pt idx="0">
                  <c:v>0.8571428571428571</c:v>
                </c:pt>
                <c:pt idx="1">
                  <c:v>0.7990314769975787</c:v>
                </c:pt>
                <c:pt idx="2">
                  <c:v>0.75</c:v>
                </c:pt>
                <c:pt idx="3">
                  <c:v>0.71794871794871795</c:v>
                </c:pt>
                <c:pt idx="4">
                  <c:v>0.67741935483870963</c:v>
                </c:pt>
                <c:pt idx="5">
                  <c:v>0.64948453608247425</c:v>
                </c:pt>
                <c:pt idx="6">
                  <c:v>0.58904109589041098</c:v>
                </c:pt>
                <c:pt idx="7">
                  <c:v>0.52252252252252251</c:v>
                </c:pt>
                <c:pt idx="8">
                  <c:v>0.5</c:v>
                </c:pt>
                <c:pt idx="9">
                  <c:v>0.48936170212765956</c:v>
                </c:pt>
                <c:pt idx="10">
                  <c:v>0.21935483870967742</c:v>
                </c:pt>
                <c:pt idx="11">
                  <c:v>0.18309859154929578</c:v>
                </c:pt>
                <c:pt idx="12">
                  <c:v>0.17933130699088146</c:v>
                </c:pt>
                <c:pt idx="13">
                  <c:v>0.13636363636363635</c:v>
                </c:pt>
                <c:pt idx="14">
                  <c:v>3.1446540880503145E-2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8D-9644-A0F7-F695F4216313}"/>
            </c:ext>
          </c:extLst>
        </c:ser>
        <c:ser>
          <c:idx val="1"/>
          <c:order val="1"/>
          <c:tx>
            <c:strRef>
              <c:f>Norsjö!$F$42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Norsjö!$A$43:$A$58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Norsjö!$F$43:$F$58</c:f>
              <c:numCache>
                <c:formatCode>0%</c:formatCode>
                <c:ptCount val="15"/>
                <c:pt idx="0">
                  <c:v>0.14285714285714285</c:v>
                </c:pt>
                <c:pt idx="1">
                  <c:v>0.2009685230024213</c:v>
                </c:pt>
                <c:pt idx="2">
                  <c:v>0.25</c:v>
                </c:pt>
                <c:pt idx="3">
                  <c:v>0.28205128205128205</c:v>
                </c:pt>
                <c:pt idx="4">
                  <c:v>0.32258064516129031</c:v>
                </c:pt>
                <c:pt idx="5">
                  <c:v>0.35051546391752575</c:v>
                </c:pt>
                <c:pt idx="6">
                  <c:v>0.41095890410958902</c:v>
                </c:pt>
                <c:pt idx="7">
                  <c:v>0.47747747747747749</c:v>
                </c:pt>
                <c:pt idx="8">
                  <c:v>0.5</c:v>
                </c:pt>
                <c:pt idx="9">
                  <c:v>0.51063829787234039</c:v>
                </c:pt>
                <c:pt idx="10">
                  <c:v>0.78064516129032258</c:v>
                </c:pt>
                <c:pt idx="11">
                  <c:v>0.81690140845070425</c:v>
                </c:pt>
                <c:pt idx="12">
                  <c:v>0.82066869300911849</c:v>
                </c:pt>
                <c:pt idx="13">
                  <c:v>0.86363636363636365</c:v>
                </c:pt>
                <c:pt idx="14">
                  <c:v>0.96855345911949686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8D-9644-A0F7-F695F4216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5827568"/>
        <c:axId val="955834784"/>
      </c:barChart>
      <c:catAx>
        <c:axId val="95582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34784"/>
        <c:crosses val="autoZero"/>
        <c:auto val="1"/>
        <c:lblAlgn val="ctr"/>
        <c:lblOffset val="100"/>
        <c:noMultiLvlLbl val="0"/>
      </c:catAx>
      <c:valAx>
        <c:axId val="95583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2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Norsjö!$B$61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Norsjö!$A$62:$A$77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Norsjö!$B$62:$B$77</c:f>
              <c:numCache>
                <c:formatCode>0%</c:formatCode>
                <c:ptCount val="15"/>
                <c:pt idx="0">
                  <c:v>0.8571428571428571</c:v>
                </c:pt>
                <c:pt idx="1">
                  <c:v>0.7990314769975787</c:v>
                </c:pt>
                <c:pt idx="2">
                  <c:v>0.75</c:v>
                </c:pt>
                <c:pt idx="3">
                  <c:v>0.71794871794871795</c:v>
                </c:pt>
                <c:pt idx="4">
                  <c:v>0.67741935483870963</c:v>
                </c:pt>
                <c:pt idx="5">
                  <c:v>0.64948453608247425</c:v>
                </c:pt>
                <c:pt idx="6">
                  <c:v>0.58904109589041098</c:v>
                </c:pt>
                <c:pt idx="7">
                  <c:v>0.52252252252252251</c:v>
                </c:pt>
                <c:pt idx="8">
                  <c:v>0.5</c:v>
                </c:pt>
                <c:pt idx="9">
                  <c:v>0.48936170212765956</c:v>
                </c:pt>
                <c:pt idx="10">
                  <c:v>0.21935483870967742</c:v>
                </c:pt>
                <c:pt idx="11">
                  <c:v>0.18309859154929578</c:v>
                </c:pt>
                <c:pt idx="12">
                  <c:v>0.17933130699088146</c:v>
                </c:pt>
                <c:pt idx="13">
                  <c:v>0.13636363636363635</c:v>
                </c:pt>
                <c:pt idx="14">
                  <c:v>3.1446540880503145E-2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25-7E46-AE48-AE2B887E5AAD}"/>
            </c:ext>
          </c:extLst>
        </c:ser>
        <c:ser>
          <c:idx val="1"/>
          <c:order val="1"/>
          <c:tx>
            <c:strRef>
              <c:f>Norsjö!$C$61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solidFill>
                <a:srgbClr val="F49014"/>
              </a:solidFill>
            </a:ln>
            <a:effectLst/>
          </c:spPr>
          <c:invertIfNegative val="0"/>
          <c:cat>
            <c:strRef>
              <c:f>Norsjö!$A$62:$A$77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Norsjö!$C$62:$C$77</c:f>
              <c:numCache>
                <c:formatCode>0%</c:formatCode>
                <c:ptCount val="15"/>
                <c:pt idx="0">
                  <c:v>0.14285714285714285</c:v>
                </c:pt>
                <c:pt idx="1">
                  <c:v>0.2009685230024213</c:v>
                </c:pt>
                <c:pt idx="2">
                  <c:v>0.25</c:v>
                </c:pt>
                <c:pt idx="3">
                  <c:v>0.28205128205128205</c:v>
                </c:pt>
                <c:pt idx="4">
                  <c:v>0.32258064516129031</c:v>
                </c:pt>
                <c:pt idx="5">
                  <c:v>0.35051546391752575</c:v>
                </c:pt>
                <c:pt idx="6">
                  <c:v>0.41095890410958902</c:v>
                </c:pt>
                <c:pt idx="7">
                  <c:v>0.47747747747747749</c:v>
                </c:pt>
                <c:pt idx="8">
                  <c:v>0.5</c:v>
                </c:pt>
                <c:pt idx="9">
                  <c:v>0.51063829787234039</c:v>
                </c:pt>
                <c:pt idx="10">
                  <c:v>0.78064516129032258</c:v>
                </c:pt>
                <c:pt idx="11">
                  <c:v>0.81690140845070425</c:v>
                </c:pt>
                <c:pt idx="12">
                  <c:v>0.82066869300911849</c:v>
                </c:pt>
                <c:pt idx="13">
                  <c:v>0.86363636363636365</c:v>
                </c:pt>
                <c:pt idx="14">
                  <c:v>0.96855345911949686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25-7E46-AE48-AE2B887E5AAD}"/>
            </c:ext>
          </c:extLst>
        </c:ser>
        <c:ser>
          <c:idx val="2"/>
          <c:order val="2"/>
          <c:tx>
            <c:strRef>
              <c:f>Norsjö!$D$61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Norsjö!$A$62:$A$77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Norsjö!$D$62:$D$77</c:f>
              <c:numCache>
                <c:formatCode>0%</c:formatCode>
                <c:ptCount val="15"/>
                <c:pt idx="0">
                  <c:v>0.69575693464974142</c:v>
                </c:pt>
                <c:pt idx="1">
                  <c:v>0.76566222845129639</c:v>
                </c:pt>
                <c:pt idx="2">
                  <c:v>0.49284253578732107</c:v>
                </c:pt>
                <c:pt idx="3">
                  <c:v>0.59197012138188609</c:v>
                </c:pt>
                <c:pt idx="4">
                  <c:v>0.55012919896640822</c:v>
                </c:pt>
                <c:pt idx="5">
                  <c:v>0.45709377684079017</c:v>
                </c:pt>
                <c:pt idx="6">
                  <c:v>0.57277992277992273</c:v>
                </c:pt>
                <c:pt idx="7">
                  <c:v>0.39974538510502866</c:v>
                </c:pt>
                <c:pt idx="8">
                  <c:v>0.2327485380116959</c:v>
                </c:pt>
                <c:pt idx="9">
                  <c:v>0.37035150280183393</c:v>
                </c:pt>
                <c:pt idx="10">
                  <c:v>0.22561665535188957</c:v>
                </c:pt>
                <c:pt idx="11">
                  <c:v>0.17841409691629956</c:v>
                </c:pt>
                <c:pt idx="12">
                  <c:v>0.18535453943008615</c:v>
                </c:pt>
                <c:pt idx="13">
                  <c:v>0.28827818283791362</c:v>
                </c:pt>
                <c:pt idx="14">
                  <c:v>7.9313496496394839E-2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25-7E46-AE48-AE2B887E5AAD}"/>
            </c:ext>
          </c:extLst>
        </c:ser>
        <c:ser>
          <c:idx val="3"/>
          <c:order val="3"/>
          <c:tx>
            <c:strRef>
              <c:f>Norsjö!$E$61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EDB200"/>
              </a:solidFill>
            </a:ln>
            <a:effectLst/>
          </c:spPr>
          <c:invertIfNegative val="0"/>
          <c:cat>
            <c:strRef>
              <c:f>Norsjö!$A$62:$A$77</c:f>
              <c:strCache>
                <c:ptCount val="15"/>
                <c:pt idx="0">
                  <c:v>P utbildning </c:v>
                </c:pt>
                <c:pt idx="1">
                  <c:v>Q vård och omsorg; sociala tjänster</c:v>
                </c:pt>
                <c:pt idx="2">
                  <c:v>K finans- och försäkringsverksamhet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G handel</c:v>
                </c:pt>
                <c:pt idx="6">
                  <c:v>R+S+T+U kulturella och personliga tjänster m.m.</c:v>
                </c:pt>
                <c:pt idx="7">
                  <c:v>M+N företagstjänster</c:v>
                </c:pt>
                <c:pt idx="8">
                  <c:v>J information och kommunikation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H transport och magasinering</c:v>
                </c:pt>
                <c:pt idx="12">
                  <c:v>B+C tillverkning och utvinning</c:v>
                </c:pt>
                <c:pt idx="13">
                  <c:v>D+E energiförsörjning; miljöverksamhet</c:v>
                </c:pt>
                <c:pt idx="14">
                  <c:v>F byggverksamhet</c:v>
                </c:pt>
              </c:strCache>
            </c:strRef>
          </c:cat>
          <c:val>
            <c:numRef>
              <c:f>Norsjö!$E$62:$E$77</c:f>
              <c:numCache>
                <c:formatCode>0%</c:formatCode>
                <c:ptCount val="15"/>
                <c:pt idx="0">
                  <c:v>0.30424306535025858</c:v>
                </c:pt>
                <c:pt idx="1">
                  <c:v>0.23433777154870358</c:v>
                </c:pt>
                <c:pt idx="2">
                  <c:v>0.50715746421267893</c:v>
                </c:pt>
                <c:pt idx="3">
                  <c:v>0.40802987861811391</c:v>
                </c:pt>
                <c:pt idx="4">
                  <c:v>0.44987080103359173</c:v>
                </c:pt>
                <c:pt idx="5">
                  <c:v>0.54290622315920978</c:v>
                </c:pt>
                <c:pt idx="6">
                  <c:v>0.42722007722007721</c:v>
                </c:pt>
                <c:pt idx="7">
                  <c:v>0.60025461489497134</c:v>
                </c:pt>
                <c:pt idx="8">
                  <c:v>0.76725146198830407</c:v>
                </c:pt>
                <c:pt idx="9">
                  <c:v>0.62964849719816607</c:v>
                </c:pt>
                <c:pt idx="10">
                  <c:v>0.77438334464811043</c:v>
                </c:pt>
                <c:pt idx="11">
                  <c:v>0.82158590308370039</c:v>
                </c:pt>
                <c:pt idx="12">
                  <c:v>0.81464546056991383</c:v>
                </c:pt>
                <c:pt idx="13">
                  <c:v>0.71172181716208638</c:v>
                </c:pt>
                <c:pt idx="14">
                  <c:v>0.92068650350360515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25-7E46-AE48-AE2B887E5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9987544"/>
        <c:axId val="759988200"/>
      </c:barChart>
      <c:catAx>
        <c:axId val="75998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9988200"/>
        <c:crosses val="autoZero"/>
        <c:auto val="1"/>
        <c:lblAlgn val="ctr"/>
        <c:lblOffset val="100"/>
        <c:noMultiLvlLbl val="0"/>
      </c:catAx>
      <c:valAx>
        <c:axId val="759988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9987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3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9142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743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0146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24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114900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43776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020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851149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713472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989661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245330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91034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386655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7854068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8D801A0A-68ED-3C42-A922-9D0E7F1BEA53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Norsjö</a:t>
            </a:r>
          </a:p>
        </p:txBody>
      </p:sp>
    </p:spTree>
    <p:extLst>
      <p:ext uri="{BB962C8B-B14F-4D97-AF65-F5344CB8AC3E}">
        <p14:creationId xmlns:p14="http://schemas.microsoft.com/office/powerpoint/2010/main" val="7834705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3876"/>
            <a:ext cx="7886699" cy="628970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Norsjö samt Norsjö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595311" y="4451003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finns i Norsjö inom yrkesområdet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347128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andel av de förvärvsarbetande i Norsjö relativt länet finns inom maskinell tillverkning och transport m.m.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F099482-A676-D645-8F02-A9ACA7601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650" y="851182"/>
            <a:ext cx="4324350" cy="3387404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5CEE042-6BF8-5A49-BFFB-8FF477205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1182"/>
            <a:ext cx="4764382" cy="33874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323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Norsjö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51" y="1079947"/>
          <a:ext cx="5132788" cy="272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Norsjö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126 (6139)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32 % (30%))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68 % (70%)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Undersköterskor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111 (5567)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10 % (11%)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90 % (89%)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 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98 (1129)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12 % (20%)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88 % (80%)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Ytbehandlare, trä och möbelsnickare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87 (623)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86 % (85%)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14 % (15%)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Vårdbiträden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63 (3258)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24 % (25%)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76 % (75%)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4 av kvinnor. Andelen kvinnor är något större i Norsjö relativt länet i 3 av dessa grupper. </a:t>
            </a:r>
          </a:p>
          <a:p>
            <a:r>
              <a:rPr lang="sv-SE" sz="1125" dirty="0"/>
              <a:t>Den yrkesgrupp som domineras av män innefattar ytbehandlare trä och möbelsnickare m. fl. </a:t>
            </a:r>
          </a:p>
        </p:txBody>
      </p:sp>
    </p:spTree>
    <p:extLst>
      <p:ext uri="{BB962C8B-B14F-4D97-AF65-F5344CB8AC3E}">
        <p14:creationId xmlns:p14="http://schemas.microsoft.com/office/powerpoint/2010/main" val="286125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288530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6978"/>
            <a:ext cx="7886699" cy="56586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Norsjö 2017 och antal pensionsavgångar bland dessa fram till 2037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172DC78-545D-B946-8FE9-15C1683CA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95465"/>
            <a:ext cx="5958840" cy="358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Norsjö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Norsjö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Norsjö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344881" y="4366965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hanterverksyrken inom textil, trä m.m. där 57 %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69 %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005C1B7-8BC4-084A-BBC1-34D89D746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4441" y="1445392"/>
            <a:ext cx="4083707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C73AA43F-5E3B-204B-A68B-D5357FD94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75" y="1445392"/>
            <a:ext cx="4695825" cy="256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8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2214211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Norsjö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177 inpendlande män respektive 105 inpendlande kvinnor till Norsjö.</a:t>
            </a:r>
          </a:p>
          <a:p>
            <a:endParaRPr lang="sv-SE" sz="1100" dirty="0"/>
          </a:p>
          <a:p>
            <a:r>
              <a:rPr lang="sv-SE" sz="1100" dirty="0"/>
              <a:t>Samma år var det 301 män och 108  kvinnor som pendlade ut från Norsjö.</a:t>
            </a:r>
          </a:p>
          <a:p>
            <a:endParaRPr lang="sv-SE" sz="900" dirty="0"/>
          </a:p>
          <a:p>
            <a:endParaRPr lang="sv-SE" sz="9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8234A90-68E0-F54B-BC7C-BAC1ACDB1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184737"/>
            <a:ext cx="5037421" cy="30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19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4270976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113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77 (41 %)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240 (62 %)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150 (38 %)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484 (53 %)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430(47 %)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434 (58 %)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319 (42 %)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120 (48 %)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132 (52 %)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74 (27 %)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203 (73 %)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48 (66 %)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(34 %)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743410"/>
            <a:ext cx="5255559" cy="140009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21 % av befolkningen (16-74 år) i Norsjö har en förgymnasial utbildning vilket är en högre andel än i Västerbottens län och riket. </a:t>
            </a:r>
          </a:p>
          <a:p>
            <a:r>
              <a:rPr lang="sv-SE" sz="1100" dirty="0"/>
              <a:t>57 % har en gymnasial utbildning vilket är högre än i länet (46 %) och riket (43 %).</a:t>
            </a:r>
          </a:p>
          <a:p>
            <a:r>
              <a:rPr lang="sv-SE" sz="1100" dirty="0"/>
              <a:t>19 % har en eftergymnasial utbildning. Motsvarande andelar i länet och riket är högre (36 % respektive 35 %).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9" y="3883132"/>
            <a:ext cx="2631140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Norsjö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327043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2017 och högskola 2015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837781"/>
              </p:ext>
            </p:extLst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Norsjö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76,2 %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512030"/>
            <a:ext cx="2931174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20507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Statistik rörande behörighet till gymnasium avser andel elever i årskurs 9 med behörighet att söka yrkesprogram.</a:t>
            </a:r>
          </a:p>
          <a:p>
            <a:endParaRPr lang="sv-SE" sz="1125" dirty="0"/>
          </a:p>
          <a:p>
            <a:r>
              <a:rPr lang="sv-SE" sz="1200" dirty="0"/>
              <a:t>Andel behöriga till högskola avser andel med grundläggande behörighet. Tillgänglig statistik avser år 2015. Andelen behöriga till högskola är lägre i Norsjö än länet och riket. </a:t>
            </a:r>
            <a:endParaRPr lang="sv-SE" sz="1125" dirty="0"/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137647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431003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380805" y="3517102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561884840"/>
              </p:ext>
            </p:extLst>
          </p:nvPr>
        </p:nvGraphicFramePr>
        <p:xfrm>
          <a:off x="613947" y="964598"/>
          <a:ext cx="6982390" cy="221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05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Norsjö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3" y="3517102"/>
            <a:ext cx="3792157" cy="114288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300" dirty="0"/>
              <a:t>Norsjö visar en högre andel behöriga avseende alla inriktningar på gymnasiet relativt länet och riket. </a:t>
            </a:r>
          </a:p>
          <a:p>
            <a:endParaRPr lang="sv-SE" sz="1300" dirty="0"/>
          </a:p>
          <a:p>
            <a:r>
              <a:rPr lang="sv-SE" sz="1300" dirty="0"/>
              <a:t>I statistiken från Skolverket definieras ~100 som att 1-4 elever saknar behörighet till gymnasiets olika program. </a:t>
            </a:r>
            <a:br>
              <a:rPr lang="sv-SE" sz="1050" dirty="0"/>
            </a:br>
            <a:endParaRPr lang="sv-SE" sz="1125" dirty="0"/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565489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5966576"/>
              </p:ext>
            </p:extLst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Norsjö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68,9 %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214,1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269,6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56057" y="3147814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4" y="3147814"/>
            <a:ext cx="3323850" cy="184521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Statistiken är uppdelad på föräldrarnas högsta utbildningsnivå.  Andelen elever med föräldrar som högst har eftergymnasial utbildning är något fler i Nordmaling än i länet och i riket. Andelen elever som uppnått kunskapskrav respektive behörighet till yrkesprogram är generellt högre i Norsjö relativt jämförelseområdena. </a:t>
            </a:r>
          </a:p>
          <a:p>
            <a:r>
              <a:rPr lang="sv-SE" sz="1125" dirty="0"/>
              <a:t>Det genomsnittliga meritvärdet är högre i Norsjö för elever med föräldrar som högst har förgymnasial eller gymnasial utbildning men något lägre i gruppen elever där föräldrarna har en eftergymnasial utbildning. </a:t>
            </a:r>
          </a:p>
        </p:txBody>
      </p:sp>
    </p:spTree>
    <p:extLst>
      <p:ext uri="{BB962C8B-B14F-4D97-AF65-F5344CB8AC3E}">
        <p14:creationId xmlns:p14="http://schemas.microsoft.com/office/powerpoint/2010/main" val="2390355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/>
                        <a:t>Norsjö</a:t>
                      </a:r>
                      <a:endParaRPr lang="sv-SE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39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3758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192806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3E555A12-6877-3848-B5A4-DE6139B8AF95}"/>
              </a:ext>
            </a:extLst>
          </p:cNvPr>
          <p:cNvSpPr txBox="1">
            <a:spLocks/>
          </p:cNvSpPr>
          <p:nvPr/>
        </p:nvSpPr>
        <p:spPr>
          <a:xfrm>
            <a:off x="5860270" y="945060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66346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/>
              <a:t>Befolkningsprognos Norsjö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1"/>
            <a:ext cx="1838108" cy="3943774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Norsjö kommun har minskat i genomsnitt med 0,8 % varje år. År 2017 hade de 4 086 invånare och om befolkningsutvecklingen fortsätter i samma takt som tidigare kommer de år 2037 ha 3 453 invånare, en minskning med 633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minskar således Norsjö kommuns invånare i snabbare takt än de små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Norsjö kommun på primäraxeln (den vänstra) medan Västerbottens län och de mindre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AFA6E69-A441-437E-9B51-09D22FF6F6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466858"/>
              </p:ext>
            </p:extLst>
          </p:nvPr>
        </p:nvGraphicFramePr>
        <p:xfrm>
          <a:off x="569818" y="1082068"/>
          <a:ext cx="6297979" cy="378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69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162779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Norsjö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DD980D4-4EB0-43F6-A74D-A5F7149F1E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047122"/>
              </p:ext>
            </p:extLst>
          </p:nvPr>
        </p:nvGraphicFramePr>
        <p:xfrm>
          <a:off x="914400" y="1128713"/>
          <a:ext cx="6300788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416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Norsjö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5809BBA-D018-4230-B6B8-A0EFA9AEE3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361505"/>
              </p:ext>
            </p:extLst>
          </p:nvPr>
        </p:nvGraphicFramePr>
        <p:xfrm>
          <a:off x="720969" y="940778"/>
          <a:ext cx="6567854" cy="373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9633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Norsjö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87C425-B418-4119-B025-019804B06B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404526"/>
              </p:ext>
            </p:extLst>
          </p:nvPr>
        </p:nvGraphicFramePr>
        <p:xfrm>
          <a:off x="756139" y="1116624"/>
          <a:ext cx="6488722" cy="3648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23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24</TotalTime>
  <Words>1787</Words>
  <Application>Microsoft Macintosh PowerPoint</Application>
  <PresentationFormat>Bildspel på skärmen (16:9)</PresentationFormat>
  <Paragraphs>367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Norsjö kommun, mindre kommuner och Västerbotten</vt:lpstr>
      <vt:lpstr>Arbetsmarknaden</vt:lpstr>
      <vt:lpstr>Antal förvärvsarbetande efter bransch i Norsjö kommun </vt:lpstr>
      <vt:lpstr>Könsfördelning per bransch i Norsjö kommun</vt:lpstr>
      <vt:lpstr>Könsfördelning per bransch i Norsjö kommun och Västerbottens län</vt:lpstr>
      <vt:lpstr>Antal anställda per yrkesområde i Norsjö samt Norsjö andel av yrkesområdet i länet</vt:lpstr>
      <vt:lpstr>De största yrkesgrupperna i Norsjö</vt:lpstr>
      <vt:lpstr>Kompetensförsörjning</vt:lpstr>
      <vt:lpstr>Antal förvärvsarbetande i Norsjö 2017 och antal pensionsavgångar bland dessa fram till 2037</vt:lpstr>
      <vt:lpstr>5 största yrkena 2017 och pensionsavgångar i yrkena  fram till 2037 i Norsjö</vt:lpstr>
      <vt:lpstr>Pendlingsmönster</vt:lpstr>
      <vt:lpstr>Riktad in- och utpendling i Norsjö 2017</vt:lpstr>
      <vt:lpstr>Utbildningsmönster</vt:lpstr>
      <vt:lpstr>Utbildningsnivå</vt:lpstr>
      <vt:lpstr>Behörighet gymnasium 2017 och högskola 2015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Norsjö</dc:title>
  <dc:creator>Microsoft Office-användare</dc:creator>
  <cp:lastModifiedBy>Microsoft Office-användare</cp:lastModifiedBy>
  <cp:revision>12</cp:revision>
  <cp:lastPrinted>2016-03-23T07:52:20Z</cp:lastPrinted>
  <dcterms:created xsi:type="dcterms:W3CDTF">2019-02-25T11:18:58Z</dcterms:created>
  <dcterms:modified xsi:type="dcterms:W3CDTF">2019-02-26T09:59:02Z</dcterms:modified>
</cp:coreProperties>
</file>